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07"/>
    <p:restoredTop sz="76042"/>
  </p:normalViewPr>
  <p:slideViewPr>
    <p:cSldViewPr snapToGrid="0" snapToObjects="1">
      <p:cViewPr>
        <p:scale>
          <a:sx n="85" d="100"/>
          <a:sy n="85" d="100"/>
        </p:scale>
        <p:origin x="95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A3C30D36-F425-3547-BCAA-C48471F66289}" type="datetimeFigureOut">
              <a:rPr lang="he-IL" smtClean="0"/>
              <a:t>ד'.טבת.תשפ"א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294ED05D-10C2-5647-9DD7-E3B2241A09C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5649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r>
              <a:rPr lang="he-IL" dirty="0" smtClean="0"/>
              <a:t>לשקופית</a:t>
            </a:r>
            <a:r>
              <a:rPr lang="he-IL" baseline="0" dirty="0" smtClean="0"/>
              <a:t> הזאת נגיע כשנלחץ על </a:t>
            </a:r>
            <a:r>
              <a:rPr lang="he-IL" baseline="0" dirty="0" err="1" smtClean="0"/>
              <a:t>דאטום</a:t>
            </a:r>
            <a:r>
              <a:rPr lang="he-IL" baseline="0" dirty="0" smtClean="0"/>
              <a:t>...</a:t>
            </a:r>
            <a:endParaRPr lang="en-US" baseline="0" dirty="0" smtClean="0"/>
          </a:p>
          <a:p>
            <a:pPr marL="0" algn="r" defTabSz="914400" rtl="1" eaLnBrk="1" latinLnBrk="0" hangingPunct="1"/>
            <a:r>
              <a:rPr lang="he-IL" baseline="0" dirty="0" smtClean="0"/>
              <a:t>כשנלחץ על הכנס נקודות ייפתח קובץ לֹ</a:t>
            </a:r>
            <a:r>
              <a:rPr lang="en-US" baseline="0" dirty="0" smtClean="0"/>
              <a:t>csv</a:t>
            </a:r>
            <a:r>
              <a:rPr lang="he-IL" baseline="0" dirty="0" smtClean="0"/>
              <a:t> שנכין מראש</a:t>
            </a:r>
          </a:p>
          <a:p>
            <a:pPr marL="0" algn="r" defTabSz="914400" rtl="1" eaLnBrk="1" latinLnBrk="0" hangingPunct="1"/>
            <a:r>
              <a:rPr lang="he-IL" baseline="0" dirty="0" smtClean="0"/>
              <a:t>והפעולה תתבצע כשנלחץ על קבל פלט ותציג קובץ לֹ</a:t>
            </a:r>
            <a:r>
              <a:rPr lang="en-US" baseline="0" dirty="0" smtClean="0"/>
              <a:t> csv</a:t>
            </a:r>
            <a:r>
              <a:rPr lang="he-IL" baseline="0" dirty="0" smtClean="0"/>
              <a:t>חדש</a:t>
            </a:r>
            <a:endParaRPr lang="en-US" baseline="0" dirty="0" smtClean="0"/>
          </a:p>
          <a:p>
            <a:pPr marL="0" algn="r" defTabSz="914400" rtl="1" eaLnBrk="1" latinLnBrk="0" hangingPunct="1"/>
            <a:endParaRPr lang="he-IL" baseline="0" dirty="0" smtClean="0"/>
          </a:p>
          <a:p>
            <a:pPr marL="0" algn="r" defTabSz="914400" rtl="1" eaLnBrk="1" latinLnBrk="0" hangingPunct="1"/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4ED05D-10C2-5647-9DD7-E3B2241A09CA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85903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לשקופית הזאת נגיע כשנלחץ</a:t>
            </a:r>
            <a:r>
              <a:rPr lang="he-IL" baseline="0" dirty="0" smtClean="0"/>
              <a:t> על </a:t>
            </a:r>
            <a:r>
              <a:rPr lang="en-US" baseline="0" dirty="0" smtClean="0"/>
              <a:t>forward</a:t>
            </a:r>
            <a:r>
              <a:rPr lang="mr-IN" baseline="0" dirty="0" smtClean="0"/>
              <a:t>…</a:t>
            </a:r>
            <a:r>
              <a:rPr lang="he-IL" baseline="0" dirty="0" smtClean="0"/>
              <a:t> הפעולה </a:t>
            </a:r>
            <a:r>
              <a:rPr lang="he-IL" baseline="0" dirty="0" err="1" smtClean="0"/>
              <a:t>בפייתון</a:t>
            </a:r>
            <a:r>
              <a:rPr lang="he-IL" baseline="0" dirty="0" smtClean="0"/>
              <a:t> היא </a:t>
            </a:r>
            <a:r>
              <a:rPr lang="en-US" baseline="0" dirty="0" err="1" smtClean="0"/>
              <a:t>yeshara</a:t>
            </a:r>
            <a:endParaRPr lang="he-IL" baseline="0" dirty="0" smtClean="0"/>
          </a:p>
          <a:p>
            <a:r>
              <a:rPr lang="he-IL" baseline="0" dirty="0" smtClean="0"/>
              <a:t>צריך לקלוט פה מספר נתונים ולהריץ אותם בפעולה קיימת</a:t>
            </a:r>
            <a:endParaRPr lang="en-US" baseline="0" dirty="0" smtClean="0"/>
          </a:p>
          <a:p>
            <a:r>
              <a:rPr lang="he-IL" baseline="0" dirty="0" smtClean="0"/>
              <a:t>צד שמאל זה קלט </a:t>
            </a:r>
            <a:endParaRPr lang="en-US" baseline="0" dirty="0" smtClean="0"/>
          </a:p>
          <a:p>
            <a:r>
              <a:rPr lang="en-US" baseline="0" dirty="0" smtClean="0"/>
              <a:t>-1 </a:t>
            </a:r>
            <a:r>
              <a:rPr lang="he-IL" baseline="0" dirty="0" smtClean="0"/>
              <a:t>הולך ל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lons</a:t>
            </a:r>
            <a:endParaRPr lang="en-US" baseline="0" dirty="0" smtClean="0"/>
          </a:p>
          <a:p>
            <a:r>
              <a:rPr lang="he-IL" baseline="0" dirty="0" smtClean="0"/>
              <a:t>2- הולך ל</a:t>
            </a:r>
            <a:r>
              <a:rPr lang="en-US" baseline="0" dirty="0" err="1" smtClean="0"/>
              <a:t>lats</a:t>
            </a:r>
            <a:endParaRPr lang="he-IL" baseline="0" dirty="0" smtClean="0"/>
          </a:p>
          <a:p>
            <a:r>
              <a:rPr lang="he-IL" baseline="0" dirty="0" smtClean="0"/>
              <a:t>3- הולך ל-</a:t>
            </a:r>
            <a:r>
              <a:rPr lang="en-US" baseline="0" dirty="0" err="1" smtClean="0"/>
              <a:t>forward_az</a:t>
            </a:r>
            <a:endParaRPr lang="en-US" baseline="0" dirty="0" smtClean="0"/>
          </a:p>
          <a:p>
            <a:r>
              <a:rPr lang="he-IL" baseline="0" dirty="0" smtClean="0"/>
              <a:t>4- הולך ל</a:t>
            </a:r>
            <a:r>
              <a:rPr lang="en-US" baseline="0" dirty="0" smtClean="0"/>
              <a:t>distance</a:t>
            </a:r>
          </a:p>
          <a:p>
            <a:r>
              <a:rPr lang="he-IL" baseline="0" dirty="0" smtClean="0"/>
              <a:t>והפלט יופיע</a:t>
            </a:r>
          </a:p>
          <a:p>
            <a:pPr marL="228600" indent="-228600">
              <a:buAutoNum type="arabicPeriod"/>
            </a:pPr>
            <a:r>
              <a:rPr lang="en-US" baseline="0" dirty="0" err="1" smtClean="0"/>
              <a:t>back_az</a:t>
            </a:r>
            <a:endParaRPr lang="he-IL" baseline="0" dirty="0" smtClean="0"/>
          </a:p>
          <a:p>
            <a:pPr marL="228600" indent="-228600">
              <a:buAutoNum type="arabicPeriod"/>
            </a:pPr>
            <a:r>
              <a:rPr lang="he-IL" dirty="0" smtClean="0"/>
              <a:t> </a:t>
            </a:r>
            <a:r>
              <a:rPr lang="en-US" dirty="0" smtClean="0"/>
              <a:t>X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 Y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4ED05D-10C2-5647-9DD7-E3B2241A09CA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14857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 smtClean="0"/>
              <a:t>לשקופית הזאת נגיע כשנלחץ</a:t>
            </a:r>
            <a:r>
              <a:rPr lang="he-IL" baseline="0" dirty="0" smtClean="0"/>
              <a:t> על </a:t>
            </a:r>
            <a:r>
              <a:rPr lang="en-US" baseline="0" dirty="0" smtClean="0"/>
              <a:t>inverse</a:t>
            </a:r>
            <a:r>
              <a:rPr lang="mr-IN" baseline="0" dirty="0" smtClean="0"/>
              <a:t>…</a:t>
            </a:r>
            <a:r>
              <a:rPr lang="he-IL" baseline="0" dirty="0" smtClean="0"/>
              <a:t> הפעולה </a:t>
            </a:r>
            <a:r>
              <a:rPr lang="he-IL" baseline="0" dirty="0" err="1" smtClean="0"/>
              <a:t>בפייתון</a:t>
            </a:r>
            <a:r>
              <a:rPr lang="he-IL" baseline="0" dirty="0" smtClean="0"/>
              <a:t> היא </a:t>
            </a:r>
            <a:r>
              <a:rPr lang="en-US" baseline="0" dirty="0" err="1" smtClean="0"/>
              <a:t>hafucha</a:t>
            </a:r>
            <a:endParaRPr lang="he-IL" baseline="0" dirty="0" smtClean="0"/>
          </a:p>
          <a:p>
            <a:r>
              <a:rPr lang="he-IL" baseline="0" dirty="0" smtClean="0"/>
              <a:t>צריך לקלוט פה מספר נתונים ולהריץ אותם בפעולה קיימת</a:t>
            </a:r>
            <a:endParaRPr lang="en-US" baseline="0" dirty="0" smtClean="0"/>
          </a:p>
          <a:p>
            <a:r>
              <a:rPr lang="he-IL" baseline="0" dirty="0" smtClean="0"/>
              <a:t>צד שמאל זה קלט </a:t>
            </a:r>
            <a:endParaRPr lang="en-US" baseline="0" dirty="0" smtClean="0"/>
          </a:p>
          <a:p>
            <a:r>
              <a:rPr lang="en-US" baseline="0" dirty="0" smtClean="0"/>
              <a:t>-1 </a:t>
            </a:r>
            <a:r>
              <a:rPr lang="he-IL" baseline="0" dirty="0" smtClean="0"/>
              <a:t>הולך ל</a:t>
            </a:r>
            <a:r>
              <a:rPr lang="en-US" baseline="0" dirty="0" smtClean="0"/>
              <a:t> lons1</a:t>
            </a:r>
          </a:p>
          <a:p>
            <a:r>
              <a:rPr lang="he-IL" baseline="0" dirty="0" smtClean="0"/>
              <a:t>2- הולך ל</a:t>
            </a:r>
            <a:r>
              <a:rPr lang="en-US" baseline="0" dirty="0" smtClean="0"/>
              <a:t>lats1 </a:t>
            </a:r>
            <a:endParaRPr lang="he-IL" baseline="0" dirty="0" smtClean="0"/>
          </a:p>
          <a:p>
            <a:r>
              <a:rPr lang="he-IL" baseline="0" dirty="0" smtClean="0"/>
              <a:t>3- הולך ל-</a:t>
            </a:r>
            <a:r>
              <a:rPr lang="en-US" baseline="0" dirty="0" smtClean="0"/>
              <a:t>lons2</a:t>
            </a:r>
          </a:p>
          <a:p>
            <a:r>
              <a:rPr lang="he-IL" baseline="0" dirty="0" smtClean="0"/>
              <a:t>4- הולך ל</a:t>
            </a:r>
            <a:r>
              <a:rPr lang="en-US" baseline="0" dirty="0" smtClean="0"/>
              <a:t>lats2</a:t>
            </a:r>
          </a:p>
          <a:p>
            <a:r>
              <a:rPr lang="he-IL" baseline="0" dirty="0" smtClean="0"/>
              <a:t>והפלט יופיע</a:t>
            </a:r>
          </a:p>
          <a:p>
            <a:pPr marL="228600" indent="-228600">
              <a:buAutoNum type="arabicPeriod"/>
            </a:pPr>
            <a:r>
              <a:rPr lang="en-US" baseline="0" dirty="0" err="1" smtClean="0"/>
              <a:t>back_az</a:t>
            </a:r>
            <a:endParaRPr lang="he-IL" baseline="0" dirty="0" smtClean="0"/>
          </a:p>
          <a:p>
            <a:pPr marL="228600" indent="-228600">
              <a:buAutoNum type="arabicPeriod"/>
            </a:pPr>
            <a:r>
              <a:rPr lang="en-US" dirty="0" err="1" smtClean="0"/>
              <a:t>Forward_az</a:t>
            </a:r>
            <a:endParaRPr lang="en-US" dirty="0" smtClean="0"/>
          </a:p>
          <a:p>
            <a:pPr marL="228600" indent="-228600">
              <a:buAutoNum type="arabicPeriod"/>
            </a:pPr>
            <a:r>
              <a:rPr lang="en-US" baseline="0" dirty="0" smtClean="0"/>
              <a:t>distance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4ED05D-10C2-5647-9DD7-E3B2241A09CA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63487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r>
              <a:rPr lang="he-IL" dirty="0" smtClean="0"/>
              <a:t>לשקופית זו נגיע בלחיצה על </a:t>
            </a:r>
            <a:r>
              <a:rPr lang="en-US" dirty="0" smtClean="0"/>
              <a:t>azimuth</a:t>
            </a:r>
          </a:p>
          <a:p>
            <a:pPr marL="0" algn="r" defTabSz="914400" rtl="1" eaLnBrk="1" latinLnBrk="0" hangingPunct="1"/>
            <a:r>
              <a:rPr lang="he-IL" dirty="0" smtClean="0"/>
              <a:t>קלט</a:t>
            </a:r>
            <a:r>
              <a:rPr lang="he-IL" baseline="0" dirty="0" smtClean="0"/>
              <a:t>:</a:t>
            </a:r>
          </a:p>
          <a:p>
            <a:pPr marL="228600" indent="-228600" algn="r" defTabSz="914400" rtl="1" eaLnBrk="1" latinLnBrk="0" hangingPunct="1">
              <a:buAutoNum type="arabicPeriod"/>
            </a:pPr>
            <a:r>
              <a:rPr lang="en-US" baseline="0" dirty="0" smtClean="0"/>
              <a:t>X1</a:t>
            </a:r>
          </a:p>
          <a:p>
            <a:pPr marL="228600" indent="-228600" algn="r" defTabSz="914400" rtl="1" eaLnBrk="1" latinLnBrk="0" hangingPunct="1">
              <a:buAutoNum type="arabicPeriod"/>
            </a:pPr>
            <a:r>
              <a:rPr lang="en-US" baseline="0" dirty="0" smtClean="0"/>
              <a:t> Y1</a:t>
            </a:r>
          </a:p>
          <a:p>
            <a:pPr marL="228600" indent="-228600" algn="r" defTabSz="914400" rtl="1" eaLnBrk="1" latinLnBrk="0" hangingPunct="1">
              <a:buAutoNum type="arabicPeriod"/>
            </a:pPr>
            <a:r>
              <a:rPr lang="en-US" baseline="0" dirty="0" smtClean="0"/>
              <a:t> X2</a:t>
            </a:r>
          </a:p>
          <a:p>
            <a:pPr marL="228600" indent="-228600" algn="r" defTabSz="914400" rtl="1" eaLnBrk="1" latinLnBrk="0" hangingPunct="1">
              <a:buAutoNum type="arabicPeriod"/>
            </a:pPr>
            <a:r>
              <a:rPr lang="en-US" baseline="0" dirty="0" smtClean="0"/>
              <a:t> Y2</a:t>
            </a:r>
          </a:p>
          <a:p>
            <a:pPr marL="228600" indent="-228600" algn="r" defTabSz="914400" rtl="1" eaLnBrk="1" latinLnBrk="0" hangingPunct="1">
              <a:buAutoNum type="arabicPeriod"/>
            </a:pPr>
            <a:r>
              <a:rPr lang="en-US" baseline="0" dirty="0" smtClean="0"/>
              <a:t>C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4ED05D-10C2-5647-9DD7-E3B2241A09CA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73139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 smtClean="0"/>
              <a:t>לחץ כדי לערוך סגנון כותרת משנה של תבנית בסיס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62816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52674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22629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9118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21815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78329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47974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95473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65133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49007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4234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 smtClean="0"/>
              <a:t>לחץ כדי לערוך סגנונות טקסט של תבנית בסיס</a:t>
            </a:r>
          </a:p>
          <a:p>
            <a:pPr lvl="1"/>
            <a:r>
              <a:rPr lang="he-IL" smtClean="0"/>
              <a:t>רמה שנייה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1B59E-BA05-0247-ADF5-4DFEE7F5D676}" type="datetimeFigureOut">
              <a:rPr lang="he-IL" smtClean="0"/>
              <a:t>ג'.טבת.תשפ"א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9DE3A-6279-C440-9E83-3839E5A0707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92250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מלבן 4"/>
          <p:cNvSpPr/>
          <p:nvPr/>
        </p:nvSpPr>
        <p:spPr>
          <a:xfrm>
            <a:off x="3731419" y="0"/>
            <a:ext cx="472916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3462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GEOAPP</a:t>
            </a:r>
            <a:endParaRPr lang="en-US" sz="5400" b="0" cap="none" spc="0" dirty="0">
              <a:ln w="13462">
                <a:solidFill>
                  <a:schemeClr val="accent1">
                    <a:lumMod val="75000"/>
                  </a:schemeClr>
                </a:solidFill>
                <a:prstDash val="solid"/>
              </a:ln>
              <a:solidFill>
                <a:schemeClr val="tx1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" name="מלבן 6"/>
          <p:cNvSpPr/>
          <p:nvPr/>
        </p:nvSpPr>
        <p:spPr>
          <a:xfrm>
            <a:off x="0" y="2837587"/>
            <a:ext cx="4729162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dirty="0" err="1" smtClean="0">
                <a:ln w="13462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Datom</a:t>
            </a:r>
            <a:r>
              <a:rPr lang="en-US" sz="3600" b="1" dirty="0" smtClean="0">
                <a:ln w="13462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 transformation</a:t>
            </a:r>
            <a:endParaRPr lang="en-US" sz="3600" b="0" cap="none" spc="0" dirty="0">
              <a:ln w="13462">
                <a:solidFill>
                  <a:schemeClr val="accent1">
                    <a:lumMod val="75000"/>
                  </a:schemeClr>
                </a:solidFill>
                <a:prstDash val="solid"/>
              </a:ln>
              <a:solidFill>
                <a:schemeClr val="tx1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8" name="מלבן 7"/>
          <p:cNvSpPr/>
          <p:nvPr/>
        </p:nvSpPr>
        <p:spPr>
          <a:xfrm>
            <a:off x="-1" y="3441055"/>
            <a:ext cx="5629275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13462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Forward geodetic problem</a:t>
            </a:r>
          </a:p>
        </p:txBody>
      </p:sp>
      <p:sp>
        <p:nvSpPr>
          <p:cNvPr id="9" name="מלבן 8"/>
          <p:cNvSpPr/>
          <p:nvPr/>
        </p:nvSpPr>
        <p:spPr>
          <a:xfrm>
            <a:off x="-78585" y="4113684"/>
            <a:ext cx="5629275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smtClean="0">
                <a:ln w="13462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inverse </a:t>
            </a:r>
            <a:r>
              <a:rPr lang="en-US" sz="3600" b="1" dirty="0" smtClean="0">
                <a:ln w="13462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geodetic problem</a:t>
            </a:r>
          </a:p>
        </p:txBody>
      </p:sp>
      <p:sp>
        <p:nvSpPr>
          <p:cNvPr id="10" name="מלבן 9"/>
          <p:cNvSpPr/>
          <p:nvPr/>
        </p:nvSpPr>
        <p:spPr>
          <a:xfrm>
            <a:off x="-104932" y="4786313"/>
            <a:ext cx="453135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13462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  <a:outerShdw dist="38100" dir="2700000" algn="bl" rotWithShape="0">
                    <a:schemeClr val="accent5"/>
                  </a:outerShdw>
                </a:effectLst>
              </a:rPr>
              <a:t>Azimuth calculator</a:t>
            </a:r>
          </a:p>
        </p:txBody>
      </p:sp>
    </p:spTree>
    <p:extLst>
      <p:ext uri="{BB962C8B-B14F-4D97-AF65-F5344CB8AC3E}">
        <p14:creationId xmlns:p14="http://schemas.microsoft.com/office/powerpoint/2010/main" val="1036183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5" t="6537" r="1621" b="588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מלבן עם פינות אלכסוניות מעוגלות 5"/>
          <p:cNvSpPr/>
          <p:nvPr/>
        </p:nvSpPr>
        <p:spPr>
          <a:xfrm>
            <a:off x="685800" y="2928938"/>
            <a:ext cx="1843088" cy="614362"/>
          </a:xfrm>
          <a:prstGeom prst="round2Diag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1" anchor="ctr"/>
          <a:lstStyle/>
          <a:p>
            <a:pPr marL="0" algn="ctr" defTabSz="914400" rtl="0" eaLnBrk="1" latinLnBrk="0" hangingPunct="1"/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Insert points (ITM)</a:t>
            </a:r>
            <a:endParaRPr lang="he-IL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מלבן עם פינות אלכסוניות מעוגלות 6"/>
          <p:cNvSpPr/>
          <p:nvPr/>
        </p:nvSpPr>
        <p:spPr>
          <a:xfrm>
            <a:off x="700088" y="3824288"/>
            <a:ext cx="1843088" cy="614362"/>
          </a:xfrm>
          <a:prstGeom prst="round2Diag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1" anchor="ctr"/>
          <a:lstStyle/>
          <a:p>
            <a:pPr algn="ctr" rtl="0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Receive output</a:t>
            </a:r>
          </a:p>
          <a:p>
            <a:pPr algn="ctr" rtl="0"/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(IDG12/05)</a:t>
            </a:r>
            <a:endParaRPr lang="he-IL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מלבן 7"/>
          <p:cNvSpPr/>
          <p:nvPr/>
        </p:nvSpPr>
        <p:spPr>
          <a:xfrm>
            <a:off x="2750212" y="138410"/>
            <a:ext cx="669157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Datum Transformation</a:t>
            </a:r>
            <a:endParaRPr lang="en-US" sz="5400" b="1" cap="none" spc="0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02173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5" name="מלבן 4"/>
          <p:cNvSpPr/>
          <p:nvPr/>
        </p:nvSpPr>
        <p:spPr>
          <a:xfrm>
            <a:off x="2204293" y="1252835"/>
            <a:ext cx="778341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algn="ctr" defTabSz="914400" rtl="0" eaLnBrk="1" latinLnBrk="0" hangingPunct="1"/>
            <a:r>
              <a:rPr lang="en-US" sz="54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Forward geodetic problem</a:t>
            </a:r>
          </a:p>
        </p:txBody>
      </p:sp>
      <p:sp>
        <p:nvSpPr>
          <p:cNvPr id="6" name="מלבן עם פינות מעוגלות באותו צד 5"/>
          <p:cNvSpPr/>
          <p:nvPr/>
        </p:nvSpPr>
        <p:spPr>
          <a:xfrm>
            <a:off x="2204293" y="2758190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עם פינות מעוגלות באותו צד 6"/>
          <p:cNvSpPr/>
          <p:nvPr/>
        </p:nvSpPr>
        <p:spPr>
          <a:xfrm>
            <a:off x="2204293" y="3417835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מלבן עם פינות מעוגלות באותו צד 7"/>
          <p:cNvSpPr/>
          <p:nvPr/>
        </p:nvSpPr>
        <p:spPr>
          <a:xfrm>
            <a:off x="2204293" y="4082388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מלבן עם פינות מעוגלות באותו צד 8"/>
          <p:cNvSpPr/>
          <p:nvPr/>
        </p:nvSpPr>
        <p:spPr>
          <a:xfrm>
            <a:off x="2204293" y="4775485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מלבן 10"/>
          <p:cNvSpPr/>
          <p:nvPr/>
        </p:nvSpPr>
        <p:spPr>
          <a:xfrm>
            <a:off x="283384" y="2758190"/>
            <a:ext cx="175744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Longitude</a:t>
            </a:r>
            <a:endParaRPr lang="en-US" sz="28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2" name="מלבן 11"/>
          <p:cNvSpPr/>
          <p:nvPr/>
        </p:nvSpPr>
        <p:spPr>
          <a:xfrm>
            <a:off x="298374" y="3429000"/>
            <a:ext cx="1621105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Latitude</a:t>
            </a:r>
          </a:p>
        </p:txBody>
      </p:sp>
      <p:sp>
        <p:nvSpPr>
          <p:cNvPr id="13" name="מלבן 12"/>
          <p:cNvSpPr/>
          <p:nvPr/>
        </p:nvSpPr>
        <p:spPr>
          <a:xfrm>
            <a:off x="73521" y="4038932"/>
            <a:ext cx="2040830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Azimuth</a:t>
            </a:r>
            <a:endParaRPr lang="en-US" sz="28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4" name="מלבן 13"/>
          <p:cNvSpPr/>
          <p:nvPr/>
        </p:nvSpPr>
        <p:spPr>
          <a:xfrm>
            <a:off x="283384" y="4746941"/>
            <a:ext cx="1757446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Distance</a:t>
            </a:r>
            <a:endParaRPr lang="en-US" sz="28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5" name="מלבן 14"/>
          <p:cNvSpPr/>
          <p:nvPr/>
        </p:nvSpPr>
        <p:spPr>
          <a:xfrm>
            <a:off x="5877762" y="4628493"/>
            <a:ext cx="352268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e-IL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</a:t>
            </a:r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alculated longitude</a:t>
            </a:r>
            <a:endParaRPr lang="en-US" sz="28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6" name="מלבן 15"/>
          <p:cNvSpPr/>
          <p:nvPr/>
        </p:nvSpPr>
        <p:spPr>
          <a:xfrm>
            <a:off x="5877762" y="5312977"/>
            <a:ext cx="335529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Calculated l</a:t>
            </a:r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atitude</a:t>
            </a:r>
          </a:p>
        </p:txBody>
      </p:sp>
      <p:sp>
        <p:nvSpPr>
          <p:cNvPr id="18" name="מלבן 17"/>
          <p:cNvSpPr/>
          <p:nvPr/>
        </p:nvSpPr>
        <p:spPr>
          <a:xfrm>
            <a:off x="5821179" y="3987461"/>
            <a:ext cx="416652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e-IL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</a:t>
            </a:r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alculated back azimuth</a:t>
            </a:r>
          </a:p>
        </p:txBody>
      </p:sp>
      <p:sp>
        <p:nvSpPr>
          <p:cNvPr id="20" name="מלבן עם פינות מעוגלות באותו צד 19"/>
          <p:cNvSpPr/>
          <p:nvPr/>
        </p:nvSpPr>
        <p:spPr>
          <a:xfrm>
            <a:off x="9916729" y="4053185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מלבן עם פינות מעוגלות באותו צד 20"/>
          <p:cNvSpPr/>
          <p:nvPr/>
        </p:nvSpPr>
        <p:spPr>
          <a:xfrm>
            <a:off x="9916729" y="4642765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מלבן עם פינות מעוגלות באותו צד 21"/>
          <p:cNvSpPr/>
          <p:nvPr/>
        </p:nvSpPr>
        <p:spPr>
          <a:xfrm>
            <a:off x="9916729" y="5327249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35814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</p:pic>
      <p:sp>
        <p:nvSpPr>
          <p:cNvPr id="5" name="מלבן 4"/>
          <p:cNvSpPr/>
          <p:nvPr/>
        </p:nvSpPr>
        <p:spPr>
          <a:xfrm>
            <a:off x="2361837" y="1252835"/>
            <a:ext cx="746832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algn="ctr" defTabSz="914400" rtl="0" eaLnBrk="1" latinLnBrk="0" hangingPunct="1"/>
            <a:r>
              <a:rPr lang="en-US" sz="5400" b="1" dirty="0" smtClean="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Inverse geodetic problem</a:t>
            </a:r>
          </a:p>
        </p:txBody>
      </p:sp>
      <p:sp>
        <p:nvSpPr>
          <p:cNvPr id="6" name="מלבן עם פינות מעוגלות באותו צד 5"/>
          <p:cNvSpPr/>
          <p:nvPr/>
        </p:nvSpPr>
        <p:spPr>
          <a:xfrm>
            <a:off x="2204293" y="2758190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7" name="מלבן עם פינות מעוגלות באותו צד 6"/>
          <p:cNvSpPr/>
          <p:nvPr/>
        </p:nvSpPr>
        <p:spPr>
          <a:xfrm>
            <a:off x="2204293" y="3417835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8" name="מלבן עם פינות מעוגלות באותו צד 7"/>
          <p:cNvSpPr/>
          <p:nvPr/>
        </p:nvSpPr>
        <p:spPr>
          <a:xfrm>
            <a:off x="2204293" y="4082388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9" name="מלבן עם פינות מעוגלות באותו צד 8"/>
          <p:cNvSpPr/>
          <p:nvPr/>
        </p:nvSpPr>
        <p:spPr>
          <a:xfrm>
            <a:off x="2204293" y="4775485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1" name="מלבן 10"/>
          <p:cNvSpPr/>
          <p:nvPr/>
        </p:nvSpPr>
        <p:spPr>
          <a:xfrm>
            <a:off x="73521" y="2758190"/>
            <a:ext cx="1967309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Longitude1</a:t>
            </a:r>
            <a:endParaRPr lang="en-US" sz="28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2" name="מלבן 11"/>
          <p:cNvSpPr/>
          <p:nvPr/>
        </p:nvSpPr>
        <p:spPr>
          <a:xfrm>
            <a:off x="28550" y="3429000"/>
            <a:ext cx="178882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Latitude1</a:t>
            </a:r>
          </a:p>
        </p:txBody>
      </p:sp>
      <p:sp>
        <p:nvSpPr>
          <p:cNvPr id="18" name="מלבן 17"/>
          <p:cNvSpPr/>
          <p:nvPr/>
        </p:nvSpPr>
        <p:spPr>
          <a:xfrm>
            <a:off x="5438629" y="4024641"/>
            <a:ext cx="416652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e-IL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</a:t>
            </a:r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alculated back azimuth</a:t>
            </a:r>
          </a:p>
        </p:txBody>
      </p:sp>
      <p:sp>
        <p:nvSpPr>
          <p:cNvPr id="20" name="מלבן עם פינות מעוגלות באותו צד 19"/>
          <p:cNvSpPr/>
          <p:nvPr/>
        </p:nvSpPr>
        <p:spPr>
          <a:xfrm>
            <a:off x="9916729" y="4053185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1" name="מלבן עם פינות מעוגלות באותו צד 20"/>
          <p:cNvSpPr/>
          <p:nvPr/>
        </p:nvSpPr>
        <p:spPr>
          <a:xfrm>
            <a:off x="9916729" y="4642765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מלבן עם פינות מעוגלות באותו צד 21"/>
          <p:cNvSpPr/>
          <p:nvPr/>
        </p:nvSpPr>
        <p:spPr>
          <a:xfrm>
            <a:off x="9916729" y="5327249"/>
            <a:ext cx="1543248" cy="494676"/>
          </a:xfrm>
          <a:prstGeom prst="round2Same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מלבן 18"/>
          <p:cNvSpPr/>
          <p:nvPr/>
        </p:nvSpPr>
        <p:spPr>
          <a:xfrm>
            <a:off x="73520" y="4141713"/>
            <a:ext cx="1967309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Longitude2</a:t>
            </a:r>
            <a:endParaRPr lang="en-US" sz="28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23" name="מלבן 22"/>
          <p:cNvSpPr/>
          <p:nvPr/>
        </p:nvSpPr>
        <p:spPr>
          <a:xfrm>
            <a:off x="103500" y="4809359"/>
            <a:ext cx="1788824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Latitude2</a:t>
            </a:r>
          </a:p>
        </p:txBody>
      </p:sp>
      <p:sp>
        <p:nvSpPr>
          <p:cNvPr id="24" name="מלבן 23"/>
          <p:cNvSpPr/>
          <p:nvPr/>
        </p:nvSpPr>
        <p:spPr>
          <a:xfrm>
            <a:off x="5483599" y="4628493"/>
            <a:ext cx="457625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e-IL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</a:t>
            </a:r>
            <a:r>
              <a:rPr lang="en-US" sz="2800" b="1" cap="none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alculated forward azimuth</a:t>
            </a:r>
          </a:p>
        </p:txBody>
      </p:sp>
      <p:sp>
        <p:nvSpPr>
          <p:cNvPr id="25" name="מלבן 24"/>
          <p:cNvSpPr/>
          <p:nvPr/>
        </p:nvSpPr>
        <p:spPr>
          <a:xfrm>
            <a:off x="5033169" y="5292328"/>
            <a:ext cx="416652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spc="5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</a:t>
            </a:r>
            <a:r>
              <a:rPr lang="en-US" sz="2800" b="1" cap="none" spc="5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alculated distance</a:t>
            </a:r>
            <a:endParaRPr lang="en-US" sz="2800" b="1" cap="none" spc="50" dirty="0" smtClean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81946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7845966-6EFC-468A-9CC7-BAB4B95854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54372" y="0"/>
            <a:ext cx="9483256" cy="6858000"/>
          </a:xfrm>
          <a:prstGeom prst="rect">
            <a:avLst/>
          </a:prstGeom>
          <a:solidFill>
            <a:srgbClr val="554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75554383-98AF-4A47-BB65-705FAAA4BE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ADAD1991-FFD1-4E94-ABAB-7560D33008E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44484" y="0"/>
            <a:ext cx="7837716" cy="6858000"/>
          </a:xfrm>
          <a:custGeom>
            <a:avLst/>
            <a:gdLst>
              <a:gd name="connsiteX0" fmla="*/ 2232159 w 7837716"/>
              <a:gd name="connsiteY0" fmla="*/ 0 h 6858000"/>
              <a:gd name="connsiteX1" fmla="*/ 5605557 w 7837716"/>
              <a:gd name="connsiteY1" fmla="*/ 0 h 6858000"/>
              <a:gd name="connsiteX2" fmla="*/ 5617845 w 7837716"/>
              <a:gd name="connsiteY2" fmla="*/ 5384 h 6858000"/>
              <a:gd name="connsiteX3" fmla="*/ 7837716 w 7837716"/>
              <a:gd name="connsiteY3" fmla="*/ 3429000 h 6858000"/>
              <a:gd name="connsiteX4" fmla="*/ 5617845 w 7837716"/>
              <a:gd name="connsiteY4" fmla="*/ 6852616 h 6858000"/>
              <a:gd name="connsiteX5" fmla="*/ 5605557 w 7837716"/>
              <a:gd name="connsiteY5" fmla="*/ 6858000 h 6858000"/>
              <a:gd name="connsiteX6" fmla="*/ 2232159 w 7837716"/>
              <a:gd name="connsiteY6" fmla="*/ 6858000 h 6858000"/>
              <a:gd name="connsiteX7" fmla="*/ 2219871 w 7837716"/>
              <a:gd name="connsiteY7" fmla="*/ 6852616 h 6858000"/>
              <a:gd name="connsiteX8" fmla="*/ 0 w 7837716"/>
              <a:gd name="connsiteY8" fmla="*/ 3429000 h 6858000"/>
              <a:gd name="connsiteX9" fmla="*/ 2219871 w 7837716"/>
              <a:gd name="connsiteY9" fmla="*/ 538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837716" h="6858000">
                <a:moveTo>
                  <a:pt x="2232159" y="0"/>
                </a:moveTo>
                <a:lnTo>
                  <a:pt x="5605557" y="0"/>
                </a:lnTo>
                <a:lnTo>
                  <a:pt x="5617845" y="5384"/>
                </a:lnTo>
                <a:cubicBezTo>
                  <a:pt x="6931322" y="618789"/>
                  <a:pt x="7837716" y="1921305"/>
                  <a:pt x="7837716" y="3429000"/>
                </a:cubicBezTo>
                <a:cubicBezTo>
                  <a:pt x="7837716" y="4936696"/>
                  <a:pt x="6931322" y="6239212"/>
                  <a:pt x="5617845" y="6852616"/>
                </a:cubicBezTo>
                <a:lnTo>
                  <a:pt x="5605557" y="6858000"/>
                </a:lnTo>
                <a:lnTo>
                  <a:pt x="2232159" y="6858000"/>
                </a:lnTo>
                <a:lnTo>
                  <a:pt x="2219871" y="6852616"/>
                </a:lnTo>
                <a:cubicBezTo>
                  <a:pt x="906394" y="6239212"/>
                  <a:pt x="0" y="4936696"/>
                  <a:pt x="0" y="3429000"/>
                </a:cubicBezTo>
                <a:cubicBezTo>
                  <a:pt x="0" y="1921305"/>
                  <a:pt x="906394" y="618789"/>
                  <a:pt x="2219871" y="5384"/>
                </a:cubicBezTo>
                <a:close/>
              </a:path>
            </a:pathLst>
          </a:custGeom>
          <a:solidFill>
            <a:schemeClr val="bg1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2000"/>
                  </a:schemeClr>
                </a:gs>
                <a:gs pos="100000">
                  <a:schemeClr val="bg2">
                    <a:lumMod val="87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0" r="17550"/>
          <a:stretch/>
        </p:blipFill>
        <p:spPr>
          <a:xfrm>
            <a:off x="5064211" y="689547"/>
            <a:ext cx="4300402" cy="4390814"/>
          </a:xfrm>
          <a:prstGeom prst="rect">
            <a:avLst/>
          </a:prstGeom>
        </p:spPr>
      </p:pic>
      <p:sp>
        <p:nvSpPr>
          <p:cNvPr id="2" name="מלבן 1"/>
          <p:cNvSpPr/>
          <p:nvPr/>
        </p:nvSpPr>
        <p:spPr>
          <a:xfrm>
            <a:off x="145928" y="898693"/>
            <a:ext cx="109177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East</a:t>
            </a:r>
            <a:r>
              <a:rPr lang="en-US" sz="32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1</a:t>
            </a:r>
            <a:endParaRPr lang="en-US" sz="32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" name="מלבן 6"/>
          <p:cNvSpPr/>
          <p:nvPr/>
        </p:nvSpPr>
        <p:spPr>
          <a:xfrm>
            <a:off x="133566" y="1483468"/>
            <a:ext cx="139333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North1</a:t>
            </a:r>
            <a:endParaRPr lang="en-US" sz="32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8" name="מלבן 7"/>
          <p:cNvSpPr/>
          <p:nvPr/>
        </p:nvSpPr>
        <p:spPr>
          <a:xfrm>
            <a:off x="162014" y="2063978"/>
            <a:ext cx="109177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East2</a:t>
            </a:r>
            <a:endParaRPr lang="en-US" sz="32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0" name="מלבן 9"/>
          <p:cNvSpPr/>
          <p:nvPr/>
        </p:nvSpPr>
        <p:spPr>
          <a:xfrm>
            <a:off x="134662" y="2648753"/>
            <a:ext cx="139333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North2</a:t>
            </a:r>
            <a:endParaRPr lang="en-US" sz="32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12" name="מלבן 11"/>
          <p:cNvSpPr/>
          <p:nvPr/>
        </p:nvSpPr>
        <p:spPr>
          <a:xfrm>
            <a:off x="145928" y="3259323"/>
            <a:ext cx="237071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Convergence</a:t>
            </a:r>
            <a:endParaRPr lang="en-US" sz="32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3" name="מלבן עם פינות אלכסוניות מעוגלות 2"/>
          <p:cNvSpPr/>
          <p:nvPr/>
        </p:nvSpPr>
        <p:spPr>
          <a:xfrm>
            <a:off x="2819718" y="936247"/>
            <a:ext cx="1409075" cy="509665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4" name="מלבן עם פינות אלכסוניות מעוגלות 13"/>
          <p:cNvSpPr/>
          <p:nvPr/>
        </p:nvSpPr>
        <p:spPr>
          <a:xfrm>
            <a:off x="2819719" y="1516757"/>
            <a:ext cx="1409075" cy="509665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מלבן עם פינות אלכסוניות מעוגלות 14"/>
          <p:cNvSpPr/>
          <p:nvPr/>
        </p:nvSpPr>
        <p:spPr>
          <a:xfrm>
            <a:off x="2819719" y="2101532"/>
            <a:ext cx="1409075" cy="509665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6" name="מלבן עם פינות אלכסוניות מעוגלות 15"/>
          <p:cNvSpPr/>
          <p:nvPr/>
        </p:nvSpPr>
        <p:spPr>
          <a:xfrm>
            <a:off x="2819719" y="2686307"/>
            <a:ext cx="1409075" cy="509665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7" name="מלבן עם פינות אלכסוניות מעוגלות 16"/>
          <p:cNvSpPr/>
          <p:nvPr/>
        </p:nvSpPr>
        <p:spPr>
          <a:xfrm>
            <a:off x="2819720" y="3296877"/>
            <a:ext cx="1409075" cy="509665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8" name="מלבן 17"/>
          <p:cNvSpPr/>
          <p:nvPr/>
        </p:nvSpPr>
        <p:spPr>
          <a:xfrm>
            <a:off x="158694" y="4705235"/>
            <a:ext cx="243367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algn="ctr" defTabSz="914400" rtl="0" eaLnBrk="1" latinLnBrk="0" hangingPunct="1"/>
            <a:r>
              <a:rPr lang="en-US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Grid Azimuth</a:t>
            </a:r>
          </a:p>
        </p:txBody>
      </p:sp>
      <p:sp>
        <p:nvSpPr>
          <p:cNvPr id="19" name="מלבן 18"/>
          <p:cNvSpPr/>
          <p:nvPr/>
        </p:nvSpPr>
        <p:spPr>
          <a:xfrm>
            <a:off x="158694" y="5303482"/>
            <a:ext cx="246093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Mag </a:t>
            </a:r>
            <a:r>
              <a:rPr lang="en-US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Azimuth</a:t>
            </a:r>
          </a:p>
        </p:txBody>
      </p:sp>
      <p:sp>
        <p:nvSpPr>
          <p:cNvPr id="20" name="מלבן 19"/>
          <p:cNvSpPr/>
          <p:nvPr/>
        </p:nvSpPr>
        <p:spPr>
          <a:xfrm>
            <a:off x="228722" y="5900580"/>
            <a:ext cx="239090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Geo Azimuth</a:t>
            </a:r>
            <a:endParaRPr lang="en-US" sz="32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21" name="מלבן עם פינות אלכסוניות מעוגלות 20"/>
          <p:cNvSpPr/>
          <p:nvPr/>
        </p:nvSpPr>
        <p:spPr>
          <a:xfrm>
            <a:off x="2902513" y="4742789"/>
            <a:ext cx="1409075" cy="509665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2" name="מלבן עם פינות אלכסוניות מעוגלות 21"/>
          <p:cNvSpPr/>
          <p:nvPr/>
        </p:nvSpPr>
        <p:spPr>
          <a:xfrm>
            <a:off x="2902513" y="5327564"/>
            <a:ext cx="1409075" cy="509665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3" name="מלבן עם פינות אלכסוניות מעוגלות 22"/>
          <p:cNvSpPr/>
          <p:nvPr/>
        </p:nvSpPr>
        <p:spPr>
          <a:xfrm>
            <a:off x="2902514" y="5938134"/>
            <a:ext cx="1409075" cy="509665"/>
          </a:xfrm>
          <a:prstGeom prst="round2Diag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1448738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2394</TotalTime>
  <Words>209</Words>
  <Application>Microsoft Macintosh PowerPoint</Application>
  <PresentationFormat>מסך רחב</PresentationFormat>
  <Paragraphs>69</Paragraphs>
  <Slides>5</Slides>
  <Notes>4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11" baseType="lpstr">
      <vt:lpstr>Calibri</vt:lpstr>
      <vt:lpstr>Calibri Light</vt:lpstr>
      <vt:lpstr>Mangal</vt:lpstr>
      <vt:lpstr>Times New Roman</vt:lpstr>
      <vt:lpstr>Arial</vt:lpstr>
      <vt:lpstr>ערכת נושא של Office</vt:lpstr>
      <vt:lpstr>מצגת PowerPoint</vt:lpstr>
      <vt:lpstr>מצגת PowerPoint</vt:lpstr>
      <vt:lpstr>מצגת PowerPoint</vt:lpstr>
      <vt:lpstr>מצגת PowerPoint</vt:lpstr>
      <vt:lpstr>מצגת PowerPoint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PowerPoint</dc:title>
  <dc:creator>אור בינמן</dc:creator>
  <cp:lastModifiedBy>אור בינמן</cp:lastModifiedBy>
  <cp:revision>14</cp:revision>
  <dcterms:created xsi:type="dcterms:W3CDTF">2020-12-18T17:19:20Z</dcterms:created>
  <dcterms:modified xsi:type="dcterms:W3CDTF">2020-12-20T09:14:18Z</dcterms:modified>
</cp:coreProperties>
</file>

<file path=docProps/thumbnail.jpeg>
</file>